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3"/>
  </p:notesMasterIdLst>
  <p:handoutMasterIdLst>
    <p:handoutMasterId r:id="rId44"/>
  </p:handoutMasterIdLst>
  <p:sldIdLst>
    <p:sldId id="257" r:id="rId5"/>
    <p:sldId id="289" r:id="rId6"/>
    <p:sldId id="268" r:id="rId7"/>
    <p:sldId id="288" r:id="rId8"/>
    <p:sldId id="274" r:id="rId9"/>
    <p:sldId id="262" r:id="rId10"/>
    <p:sldId id="269" r:id="rId11"/>
    <p:sldId id="287" r:id="rId12"/>
    <p:sldId id="270" r:id="rId13"/>
    <p:sldId id="272" r:id="rId14"/>
    <p:sldId id="273" r:id="rId15"/>
    <p:sldId id="271" r:id="rId16"/>
    <p:sldId id="286" r:id="rId17"/>
    <p:sldId id="285" r:id="rId18"/>
    <p:sldId id="283" r:id="rId19"/>
    <p:sldId id="284" r:id="rId20"/>
    <p:sldId id="282" r:id="rId21"/>
    <p:sldId id="281" r:id="rId22"/>
    <p:sldId id="280" r:id="rId23"/>
    <p:sldId id="279" r:id="rId24"/>
    <p:sldId id="293" r:id="rId25"/>
    <p:sldId id="301" r:id="rId26"/>
    <p:sldId id="300" r:id="rId27"/>
    <p:sldId id="302" r:id="rId28"/>
    <p:sldId id="303" r:id="rId29"/>
    <p:sldId id="304" r:id="rId30"/>
    <p:sldId id="305" r:id="rId31"/>
    <p:sldId id="294" r:id="rId32"/>
    <p:sldId id="297" r:id="rId33"/>
    <p:sldId id="298" r:id="rId34"/>
    <p:sldId id="278" r:id="rId35"/>
    <p:sldId id="277" r:id="rId36"/>
    <p:sldId id="292" r:id="rId37"/>
    <p:sldId id="276" r:id="rId38"/>
    <p:sldId id="290" r:id="rId39"/>
    <p:sldId id="291" r:id="rId40"/>
    <p:sldId id="299" r:id="rId41"/>
    <p:sldId id="275" r:id="rId42"/>
  </p:sldIdLst>
  <p:sldSz cx="12188825" cy="6858000"/>
  <p:notesSz cx="6858000" cy="9144000"/>
  <p:defaultTextStyle>
    <a:defPPr rtl="0">
      <a:defRPr lang="pt-b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ecia" initials="N" lastIdx="4" clrIdx="0">
    <p:extLst>
      <p:ext uri="{19B8F6BF-5375-455C-9EA6-DF929625EA0E}">
        <p15:presenceInfo xmlns:p15="http://schemas.microsoft.com/office/powerpoint/2012/main" userId="Natheci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94404"/>
    <a:srgbClr val="5F6F0F"/>
    <a:srgbClr val="718412"/>
    <a:srgbClr val="65741A"/>
    <a:srgbClr val="70811D"/>
    <a:srgbClr val="7B8D1F"/>
    <a:srgbClr val="839721"/>
    <a:srgbClr val="95AB25"/>
    <a:srgbClr val="BC5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455" autoAdjust="0"/>
  </p:normalViewPr>
  <p:slideViewPr>
    <p:cSldViewPr>
      <p:cViewPr varScale="1">
        <p:scale>
          <a:sx n="69" d="100"/>
          <a:sy n="69" d="100"/>
        </p:scale>
        <p:origin x="780" y="6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11T11:39:54.441" idx="1">
    <p:pos x="10" y="10"/>
    <p:text>GECA-Grupo de estudos em Computação Aplicada</p:text>
    <p:extLst>
      <p:ext uri="{C676402C-5697-4E1C-873F-D02D1690AC5C}">
        <p15:threadingInfo xmlns:p15="http://schemas.microsoft.com/office/powerpoint/2012/main" timeZoneBias="180"/>
      </p:ext>
    </p:extLst>
  </p:cm>
  <p:cm authorId="1" dt="2018-01-11T11:40:00.225" idx="2">
    <p:pos x="33" y="294"/>
    <p:text>GDG</p:text>
    <p:extLst>
      <p:ext uri="{C676402C-5697-4E1C-873F-D02D1690AC5C}">
        <p15:threadingInfo xmlns:p15="http://schemas.microsoft.com/office/powerpoint/2012/main" timeZoneBias="180"/>
      </p:ext>
    </p:extLst>
  </p:cm>
  <p:cm authorId="1" dt="2018-01-11T11:40:25.168" idx="3">
    <p:pos x="33" y="430"/>
    <p:text>Google Developers Group</p:text>
    <p:extLst>
      <p:ext uri="{C676402C-5697-4E1C-873F-D02D1690AC5C}">
        <p15:threadingInfo xmlns:p15="http://schemas.microsoft.com/office/powerpoint/2012/main" timeZoneBias="180">
          <p15:parentCm authorId="1" idx="2"/>
        </p15:threadingInfo>
      </p:ext>
    </p:extLst>
  </p:cm>
  <p:cm authorId="1" dt="2018-01-11T11:40:40.381" idx="4">
    <p:pos x="33" y="566"/>
    <p:text>grupo de desenvolvedores da google</p:text>
    <p:extLst>
      <p:ext uri="{C676402C-5697-4E1C-873F-D02D1690AC5C}">
        <p15:threadingInfo xmlns:p15="http://schemas.microsoft.com/office/powerpoint/2012/main" timeZoneBias="180">
          <p15:parentCm authorId="1" idx="2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79429053-DC2A-4342-ADD4-2FD729D91E2C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Clique para editar o texto Mestre</a:t>
            </a:r>
          </a:p>
          <a:p>
            <a:pPr lvl="1" rtl="0"/>
            <a:r>
              <a:t>Segundo nível</a:t>
            </a:r>
          </a:p>
          <a:p>
            <a:pPr lvl="2" rtl="0"/>
            <a:r>
              <a:t>Terceiro nível</a:t>
            </a:r>
          </a:p>
          <a:p>
            <a:pPr lvl="3" rtl="0"/>
            <a:r>
              <a:t>Quarto nível</a:t>
            </a:r>
          </a:p>
          <a:p>
            <a:pPr lvl="4" rtl="0"/>
            <a:r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3EBA5BD7-F043-4D1B-AA17-CD412FC534DE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600" dirty="0"/>
              <a:t>GECA-Grupo de estudos em Computação Aplicada / GDG- Google </a:t>
            </a:r>
            <a:r>
              <a:rPr lang="pt-BR" sz="1600" dirty="0" err="1"/>
              <a:t>Developers</a:t>
            </a:r>
            <a:r>
              <a:rPr lang="pt-BR" sz="1600" dirty="0"/>
              <a:t> </a:t>
            </a:r>
            <a:r>
              <a:rPr lang="pt-BR" sz="1600" dirty="0" err="1"/>
              <a:t>Group</a:t>
            </a:r>
            <a:r>
              <a:rPr lang="pt-BR" sz="1600" dirty="0"/>
              <a:t> (grupo de</a:t>
            </a:r>
            <a:r>
              <a:rPr lang="pt-BR" sz="1600" baseline="0" dirty="0"/>
              <a:t> desenvolvedores da </a:t>
            </a:r>
            <a:r>
              <a:rPr lang="pt-BR" sz="1600" baseline="0" dirty="0" err="1"/>
              <a:t>google</a:t>
            </a:r>
            <a:r>
              <a:rPr lang="pt-BR" sz="1600" dirty="0"/>
              <a:t>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EBA5BD7-F043-4D1B-AA17-CD412FC534D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3128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Afinal de contas o que é o Arduino?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EBA5BD7-F043-4D1B-AA17-CD412FC534D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644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EBA5BD7-F043-4D1B-AA17-CD412FC534D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8569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Infelizmente</a:t>
            </a:r>
            <a:r>
              <a:rPr lang="pt-BR" baseline="0" dirty="0"/>
              <a:t> ficamos por aqui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EBA5BD7-F043-4D1B-AA17-CD412FC534DE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4649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i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ector Reto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nhas inferio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a Livre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0" name="Forma Liv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1" name="Forma Livre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2" name="Espaço Reservado para Data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23" name="Espaço Reservado para Rodapé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4" name="Espaço Reservado para o Número do Slid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i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ector Reto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pt-BR"/>
              <a:t>Clique no ícone para adicionar uma imagem</a:t>
            </a:r>
            <a:endParaRPr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nhas à esquerda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a Livre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1" name="Forma Livre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4" name="Forma Livre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01/08/2016</a:t>
            </a:r>
            <a:endParaRPr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/>
              <a:pPr rtl="0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gif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5176" y="1772816"/>
            <a:ext cx="8735325" cy="1032254"/>
          </a:xfrm>
        </p:spPr>
        <p:txBody>
          <a:bodyPr rtlCol="0"/>
          <a:lstStyle/>
          <a:p>
            <a:r>
              <a:rPr lang="pt-BR" b="1" dirty="0"/>
              <a:t>Minicurso</a:t>
            </a:r>
            <a:endParaRPr lang="pt-br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625176" y="3573016"/>
            <a:ext cx="8735325" cy="1752600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/>
              <a:t>Ministrantes:</a:t>
            </a:r>
          </a:p>
          <a:p>
            <a:pPr rtl="0"/>
            <a:r>
              <a:rPr lang="pt-BR" sz="2400" dirty="0"/>
              <a:t>Alcimar Francelino de Medeiros </a:t>
            </a:r>
          </a:p>
          <a:p>
            <a:pPr rtl="0"/>
            <a:r>
              <a:rPr lang="pt-BR" sz="2400" dirty="0"/>
              <a:t>Nathecia da cunha santos</a:t>
            </a:r>
            <a:endParaRPr lang="pt-br" sz="2400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625176" y="1562481"/>
            <a:ext cx="10157868" cy="2000251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Introdução à Plataforma Arduino</a:t>
            </a:r>
            <a:endParaRPr lang="pt-br" dirty="0"/>
          </a:p>
        </p:txBody>
      </p:sp>
      <p:pic>
        <p:nvPicPr>
          <p:cNvPr id="7170" name="Picture 2" descr="Resultado de imagem para arduino simbolo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425" b="27602"/>
          <a:stretch/>
        </p:blipFill>
        <p:spPr bwMode="auto">
          <a:xfrm>
            <a:off x="10198868" y="5877272"/>
            <a:ext cx="1840962" cy="87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3397" t="44094" r="37271" b="32281"/>
          <a:stretch/>
        </p:blipFill>
        <p:spPr>
          <a:xfrm>
            <a:off x="5460278" y="2348880"/>
            <a:ext cx="5406602" cy="2448272"/>
          </a:xfrm>
          <a:prstGeom prst="rect">
            <a:avLst/>
          </a:prstGeom>
        </p:spPr>
      </p:pic>
      <p:sp>
        <p:nvSpPr>
          <p:cNvPr id="7" name="Título 2"/>
          <p:cNvSpPr txBox="1">
            <a:spLocks/>
          </p:cNvSpPr>
          <p:nvPr/>
        </p:nvSpPr>
        <p:spPr>
          <a:xfrm>
            <a:off x="1232265" y="476672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Eletrônica Básica:</a:t>
            </a:r>
          </a:p>
        </p:txBody>
      </p:sp>
      <p:sp>
        <p:nvSpPr>
          <p:cNvPr id="8" name="Espaço Reservado para Conteúdo 5"/>
          <p:cNvSpPr>
            <a:spLocks noGrp="1"/>
          </p:cNvSpPr>
          <p:nvPr>
            <p:ph sz="half" idx="1"/>
          </p:nvPr>
        </p:nvSpPr>
        <p:spPr>
          <a:xfrm>
            <a:off x="1254191" y="1988840"/>
            <a:ext cx="4192150" cy="1368152"/>
          </a:xfrm>
        </p:spPr>
        <p:txBody>
          <a:bodyPr/>
          <a:lstStyle/>
          <a:p>
            <a:r>
              <a:rPr lang="pt-BR" dirty="0"/>
              <a:t>Circuito Aberto;</a:t>
            </a:r>
          </a:p>
          <a:p>
            <a:r>
              <a:rPr lang="pt-BR" dirty="0"/>
              <a:t>Circuito fechado;</a:t>
            </a:r>
          </a:p>
        </p:txBody>
      </p:sp>
    </p:spTree>
    <p:extLst>
      <p:ext uri="{BB962C8B-B14F-4D97-AF65-F5344CB8AC3E}">
        <p14:creationId xmlns:p14="http://schemas.microsoft.com/office/powerpoint/2010/main" val="198029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2290" t="39171" r="32845" b="13579"/>
          <a:stretch/>
        </p:blipFill>
        <p:spPr>
          <a:xfrm>
            <a:off x="979435" y="560352"/>
            <a:ext cx="3064779" cy="2335070"/>
          </a:xfrm>
          <a:prstGeom prst="rect">
            <a:avLst/>
          </a:prstGeom>
        </p:spPr>
      </p:pic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4568483" y="41636"/>
            <a:ext cx="3867417" cy="1223963"/>
          </a:xfrm>
        </p:spPr>
        <p:txBody>
          <a:bodyPr>
            <a:normAutofit/>
          </a:bodyPr>
          <a:lstStyle/>
          <a:p>
            <a:r>
              <a:rPr lang="pt-BR" sz="4400" dirty="0"/>
              <a:t>Componentes:</a:t>
            </a:r>
          </a:p>
        </p:txBody>
      </p:sp>
      <p:sp>
        <p:nvSpPr>
          <p:cNvPr id="9" name="Retângulo 8"/>
          <p:cNvSpPr/>
          <p:nvPr/>
        </p:nvSpPr>
        <p:spPr>
          <a:xfrm>
            <a:off x="4029953" y="1970847"/>
            <a:ext cx="33585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LED - Light </a:t>
            </a:r>
            <a:r>
              <a:rPr lang="pt-BR" sz="1600" dirty="0" err="1"/>
              <a:t>Emitting</a:t>
            </a:r>
            <a:r>
              <a:rPr lang="pt-BR" sz="1600" dirty="0"/>
              <a:t> </a:t>
            </a:r>
            <a:r>
              <a:rPr lang="pt-BR" sz="1600" dirty="0" err="1"/>
              <a:t>Diode</a:t>
            </a:r>
            <a:r>
              <a:rPr lang="pt-BR" sz="1600" dirty="0"/>
              <a:t>:</a:t>
            </a:r>
          </a:p>
          <a:p>
            <a:pPr algn="ctr"/>
            <a:r>
              <a:rPr lang="pt-BR" sz="1600" dirty="0"/>
              <a:t>Emite luz quando se passa corrente.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719337" y="3318468"/>
            <a:ext cx="48052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Resistor:</a:t>
            </a:r>
          </a:p>
          <a:p>
            <a:pPr algn="ctr"/>
            <a:r>
              <a:rPr lang="pt-BR" sz="1600" dirty="0"/>
              <a:t>Limita a passagem de corrente pelo circuito,</a:t>
            </a:r>
          </a:p>
          <a:p>
            <a:pPr algn="ctr"/>
            <a:r>
              <a:rPr lang="pt-BR" sz="1600" dirty="0"/>
              <a:t>impedindo um curto. 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097488" y="5124181"/>
            <a:ext cx="29744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Fios/Jumpers:</a:t>
            </a:r>
          </a:p>
          <a:p>
            <a:pPr algn="ctr"/>
            <a:r>
              <a:rPr lang="pt-BR" sz="1600" dirty="0"/>
              <a:t>Conectam dois pontos no circuito</a:t>
            </a:r>
          </a:p>
        </p:txBody>
      </p:sp>
      <p:pic>
        <p:nvPicPr>
          <p:cNvPr id="5122" name="Picture 2" descr="Resultado de imagem para resistor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0" t="34579" r="1459" b="30167"/>
          <a:stretch/>
        </p:blipFill>
        <p:spPr bwMode="auto">
          <a:xfrm>
            <a:off x="1069452" y="3195963"/>
            <a:ext cx="2974762" cy="111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m para Fios/Jumpers desenh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" b="17227"/>
          <a:stretch/>
        </p:blipFill>
        <p:spPr bwMode="auto">
          <a:xfrm>
            <a:off x="1079953" y="4612709"/>
            <a:ext cx="2985945" cy="162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8244602" y="2878435"/>
            <a:ext cx="35504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 err="1"/>
              <a:t>Protoboard</a:t>
            </a:r>
            <a:r>
              <a:rPr lang="pt-BR" sz="1600" dirty="0"/>
              <a:t>:</a:t>
            </a:r>
          </a:p>
          <a:p>
            <a:pPr algn="ctr"/>
            <a:r>
              <a:rPr lang="pt-BR" sz="1600" dirty="0"/>
              <a:t>Uma placa de tamanho variado, com</a:t>
            </a:r>
          </a:p>
          <a:p>
            <a:pPr algn="ctr"/>
            <a:r>
              <a:rPr lang="pt-BR" sz="1600" dirty="0"/>
              <a:t>diversos furos interligados para</a:t>
            </a:r>
          </a:p>
          <a:p>
            <a:pPr algn="ctr"/>
            <a:r>
              <a:rPr lang="pt-BR" sz="1600" dirty="0"/>
              <a:t>prototipagem rápida. Os furos podem</a:t>
            </a:r>
          </a:p>
          <a:p>
            <a:pPr algn="ctr"/>
            <a:r>
              <a:rPr lang="pt-BR" sz="1600" dirty="0"/>
              <a:t>conectar componentes em série ou</a:t>
            </a:r>
          </a:p>
          <a:p>
            <a:pPr algn="ctr"/>
            <a:r>
              <a:rPr lang="pt-BR" sz="1600" dirty="0"/>
              <a:t>paralelo.</a:t>
            </a:r>
          </a:p>
        </p:txBody>
      </p:sp>
      <p:pic>
        <p:nvPicPr>
          <p:cNvPr id="5126" name="Picture 6" descr="Resultado de imagem para protoboard 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6" t="6723" r="3045" b="5079"/>
          <a:stretch/>
        </p:blipFill>
        <p:spPr bwMode="auto">
          <a:xfrm>
            <a:off x="8674585" y="274637"/>
            <a:ext cx="2664296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sultado de imagem para protoboard interno 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9692" b="10797"/>
          <a:stretch/>
        </p:blipFill>
        <p:spPr bwMode="auto">
          <a:xfrm>
            <a:off x="8471416" y="4633265"/>
            <a:ext cx="3070632" cy="197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23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845940" y="2492896"/>
            <a:ext cx="8712968" cy="1223963"/>
          </a:xfrm>
        </p:spPr>
        <p:txBody>
          <a:bodyPr>
            <a:noAutofit/>
          </a:bodyPr>
          <a:lstStyle/>
          <a:p>
            <a:pPr algn="ctr"/>
            <a:r>
              <a:rPr lang="pt-BR" sz="4400" dirty="0"/>
              <a:t>IDE - INTEGRATED DEVELOPMENT</a:t>
            </a:r>
            <a:br>
              <a:rPr lang="pt-BR" sz="4400" dirty="0"/>
            </a:br>
            <a:r>
              <a:rPr lang="pt-BR" sz="4400" dirty="0"/>
              <a:t/>
            </a:r>
            <a:br>
              <a:rPr lang="pt-BR" sz="4400" dirty="0"/>
            </a:br>
            <a:r>
              <a:rPr lang="pt-BR" sz="4400" dirty="0"/>
              <a:t>ENVIRONMENT</a:t>
            </a:r>
          </a:p>
        </p:txBody>
      </p:sp>
      <p:pic>
        <p:nvPicPr>
          <p:cNvPr id="6" name="Picture 4" descr="Resultado de imagem para arduino simbolo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292" y="3861048"/>
            <a:ext cx="2376264" cy="161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34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Ambiente de Desenvolvimento:</a:t>
            </a:r>
          </a:p>
        </p:txBody>
      </p:sp>
      <p:pic>
        <p:nvPicPr>
          <p:cNvPr id="9218" name="Picture 2" descr="Resultado de imagem para ambiente de desenvolvimento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491" y="1498600"/>
            <a:ext cx="3955299" cy="484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2" descr="Imagem relacionada"/>
          <p:cNvSpPr>
            <a:spLocks noChangeAspect="1" noChangeArrowheads="1"/>
          </p:cNvSpPr>
          <p:nvPr/>
        </p:nvSpPr>
        <p:spPr bwMode="auto">
          <a:xfrm>
            <a:off x="2494011" y="4797152"/>
            <a:ext cx="3638517" cy="363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4" descr="Imagem relacionad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234" name="Picture 18" descr="Resultado de imagem para linux gnu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557" y="3081488"/>
            <a:ext cx="1343228" cy="134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635" y="4571798"/>
            <a:ext cx="1372150" cy="13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Resultado de imagem para windows logotipo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753" y="1435141"/>
            <a:ext cx="1516837" cy="14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218883" y="1795720"/>
            <a:ext cx="4903578" cy="4157558"/>
          </a:xfrm>
        </p:spPr>
        <p:txBody>
          <a:bodyPr>
            <a:noAutofit/>
          </a:bodyPr>
          <a:lstStyle/>
          <a:p>
            <a:r>
              <a:rPr lang="pt-BR" sz="2100" dirty="0"/>
              <a:t>Ambiente de programação para arduino. </a:t>
            </a:r>
          </a:p>
          <a:p>
            <a:r>
              <a:rPr lang="pt-BR" sz="2100" dirty="0"/>
              <a:t>INTERFACE:</a:t>
            </a:r>
          </a:p>
          <a:p>
            <a:pPr lvl="1"/>
            <a:r>
              <a:rPr lang="pt-BR" sz="2100" dirty="0"/>
              <a:t>Verificar</a:t>
            </a:r>
          </a:p>
          <a:p>
            <a:pPr lvl="1"/>
            <a:r>
              <a:rPr lang="pt-BR" sz="2100" dirty="0"/>
              <a:t>Carregar</a:t>
            </a:r>
          </a:p>
          <a:p>
            <a:pPr lvl="1"/>
            <a:r>
              <a:rPr lang="pt-BR" sz="2100" dirty="0"/>
              <a:t>Novo</a:t>
            </a:r>
          </a:p>
          <a:p>
            <a:pPr lvl="1"/>
            <a:r>
              <a:rPr lang="pt-BR" sz="2100" dirty="0"/>
              <a:t>Abrir</a:t>
            </a:r>
          </a:p>
          <a:p>
            <a:pPr lvl="1"/>
            <a:r>
              <a:rPr lang="pt-BR" sz="2100" dirty="0"/>
              <a:t>Salvar</a:t>
            </a:r>
          </a:p>
          <a:p>
            <a:r>
              <a:rPr lang="pt-BR" sz="2100" dirty="0"/>
              <a:t>FUNÇÔES:</a:t>
            </a:r>
          </a:p>
          <a:p>
            <a:pPr lvl="1"/>
            <a:r>
              <a:rPr lang="pt-BR" sz="2100" dirty="0" err="1"/>
              <a:t>Void</a:t>
            </a:r>
            <a:r>
              <a:rPr lang="pt-BR" sz="2100" dirty="0"/>
              <a:t> Setup;</a:t>
            </a:r>
          </a:p>
          <a:p>
            <a:pPr lvl="1"/>
            <a:r>
              <a:rPr lang="pt-BR" sz="2100" dirty="0" err="1"/>
              <a:t>Void</a:t>
            </a:r>
            <a:r>
              <a:rPr lang="pt-BR" sz="2100" dirty="0"/>
              <a:t> Loop;</a:t>
            </a:r>
          </a:p>
        </p:txBody>
      </p:sp>
    </p:spTree>
    <p:extLst>
      <p:ext uri="{BB962C8B-B14F-4D97-AF65-F5344CB8AC3E}">
        <p14:creationId xmlns:p14="http://schemas.microsoft.com/office/powerpoint/2010/main" val="218265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197868" y="476672"/>
            <a:ext cx="10360501" cy="1223963"/>
          </a:xfrm>
        </p:spPr>
        <p:txBody>
          <a:bodyPr>
            <a:normAutofit/>
          </a:bodyPr>
          <a:lstStyle/>
          <a:p>
            <a:r>
              <a:rPr lang="pt-BR" sz="4400" dirty="0"/>
              <a:t>Comandos: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6203" t="38188" r="28416" b="15548"/>
          <a:stretch/>
        </p:blipFill>
        <p:spPr>
          <a:xfrm>
            <a:off x="2205980" y="1844824"/>
            <a:ext cx="7914753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5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-26673" y="8681"/>
            <a:ext cx="12188825" cy="1223963"/>
          </a:xfrm>
        </p:spPr>
        <p:txBody>
          <a:bodyPr/>
          <a:lstStyle/>
          <a:p>
            <a:pPr algn="ctr"/>
            <a:r>
              <a:rPr lang="pt-BR" dirty="0"/>
              <a:t>Não tenho Arduino, como irei praticar?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40" y="1484784"/>
            <a:ext cx="460851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0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199808" y="4509120"/>
            <a:ext cx="4299465" cy="733896"/>
          </a:xfrm>
        </p:spPr>
        <p:txBody>
          <a:bodyPr>
            <a:noAutofit/>
          </a:bodyPr>
          <a:lstStyle/>
          <a:p>
            <a:r>
              <a:rPr lang="pt-BR" b="1" dirty="0"/>
              <a:t>https://circuits.io/</a:t>
            </a:r>
          </a:p>
        </p:txBody>
      </p:sp>
      <p:pic>
        <p:nvPicPr>
          <p:cNvPr id="1026" name="Picture 2" descr="Resultado de imagem para 123d circuits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916" y="1844824"/>
            <a:ext cx="9439251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59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268760"/>
            <a:ext cx="7729829" cy="434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" y="274637"/>
            <a:ext cx="12188824" cy="1223963"/>
          </a:xfrm>
        </p:spPr>
        <p:txBody>
          <a:bodyPr>
            <a:normAutofit/>
          </a:bodyPr>
          <a:lstStyle/>
          <a:p>
            <a:pPr algn="ctr"/>
            <a:r>
              <a:rPr lang="pt-BR" sz="4400" dirty="0"/>
              <a:t>Vamos começar ?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1628800"/>
            <a:ext cx="624260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8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Exercício 1 - BLINK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Objetivo: Fazer o LED piscar através da oscilação de sinal digital.</a:t>
            </a:r>
          </a:p>
          <a:p>
            <a:r>
              <a:rPr lang="en-US" dirty="0"/>
              <a:t>Materiais:</a:t>
            </a:r>
          </a:p>
          <a:p>
            <a:pPr lvl="1"/>
            <a:r>
              <a:rPr lang="en-US" dirty="0"/>
              <a:t>LED</a:t>
            </a:r>
          </a:p>
          <a:p>
            <a:pPr lvl="1"/>
            <a:r>
              <a:rPr lang="en-US" dirty="0" err="1"/>
              <a:t>Protoboard</a:t>
            </a:r>
            <a:endParaRPr lang="en-US" dirty="0"/>
          </a:p>
          <a:p>
            <a:pPr lvl="1"/>
            <a:r>
              <a:rPr lang="en-US" dirty="0"/>
              <a:t>Jumpers</a:t>
            </a:r>
          </a:p>
          <a:p>
            <a:pPr lvl="1"/>
            <a:r>
              <a:rPr lang="en-US" dirty="0"/>
              <a:t>Resistor 220 ohm</a:t>
            </a:r>
          </a:p>
          <a:p>
            <a:pPr lvl="1"/>
            <a:r>
              <a:rPr lang="en-US" dirty="0"/>
              <a:t>Arduino</a:t>
            </a:r>
            <a:endParaRPr lang="pt-BR" dirty="0"/>
          </a:p>
        </p:txBody>
      </p:sp>
      <p:pic>
        <p:nvPicPr>
          <p:cNvPr id="6" name="Imagem 5" descr="Uma imagem contendo objeto, verde&#10;&#10;Descrição gerada com alta confiança">
            <a:extLst>
              <a:ext uri="{FF2B5EF4-FFF2-40B4-BE49-F238E27FC236}">
                <a16:creationId xmlns:a16="http://schemas.microsoft.com/office/drawing/2014/main" id="{3C06E236-62E5-4DBA-866C-E1F5EF4E3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32" y="2072577"/>
            <a:ext cx="4248472" cy="31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21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3852" y="-20934"/>
            <a:ext cx="10360501" cy="1223963"/>
          </a:xfrm>
        </p:spPr>
        <p:txBody>
          <a:bodyPr>
            <a:normAutofit/>
          </a:bodyPr>
          <a:lstStyle/>
          <a:p>
            <a:r>
              <a:rPr lang="pt-BR" sz="4400" dirty="0"/>
              <a:t>Quem somos?</a:t>
            </a:r>
          </a:p>
        </p:txBody>
      </p:sp>
      <p:sp>
        <p:nvSpPr>
          <p:cNvPr id="7" name="AutoShape 8" descr="blob:https://web.whatsapp.com/9eedca3d-f388-44d4-abb5-469819915ef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6598468" y="4725143"/>
            <a:ext cx="4815885" cy="1366917"/>
          </a:xfrm>
        </p:spPr>
        <p:txBody>
          <a:bodyPr>
            <a:noAutofit/>
          </a:bodyPr>
          <a:lstStyle/>
          <a:p>
            <a:r>
              <a:rPr lang="pt-BR" sz="2000" dirty="0"/>
              <a:t>Nathecia Cunha, tem 18 anos, estudante de Informática no IFRN, Tec. Redes de Computadores pelo IMD e entusiasta na área maker, apaixonada por Arduino, Tecnologias  e Unicórnios.</a:t>
            </a:r>
            <a:endParaRPr lang="pt-br" sz="2000" dirty="0"/>
          </a:p>
        </p:txBody>
      </p:sp>
      <p:sp>
        <p:nvSpPr>
          <p:cNvPr id="14" name="Espaço Reservado para Conteúdo 9"/>
          <p:cNvSpPr txBox="1">
            <a:spLocks/>
          </p:cNvSpPr>
          <p:nvPr/>
        </p:nvSpPr>
        <p:spPr>
          <a:xfrm>
            <a:off x="1106835" y="4725144"/>
            <a:ext cx="4987577" cy="1366917"/>
          </a:xfrm>
          <a:prstGeom prst="rect">
            <a:avLst/>
          </a:prstGeom>
          <a:ln>
            <a:noFill/>
          </a:ln>
        </p:spPr>
        <p:txBody>
          <a:bodyPr vert="horz" lIns="121899" tIns="60949" rIns="121899" bIns="60949" rtlCol="0">
            <a:normAutofit lnSpcReduction="10000"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Alcimar Medeiros, tem 26 anos, graduando em licenciatura em informática pelo IFRN. Amante das tecnologias, Arduino,  </a:t>
            </a:r>
            <a:r>
              <a:rPr lang="pt-BR" sz="2000" dirty="0" err="1"/>
              <a:t>Raspberry</a:t>
            </a:r>
            <a:r>
              <a:rPr lang="pt-BR" sz="2000" dirty="0"/>
              <a:t> </a:t>
            </a:r>
            <a:r>
              <a:rPr lang="pt-BR" sz="2000" dirty="0" err="1"/>
              <a:t>Pi</a:t>
            </a:r>
            <a:r>
              <a:rPr lang="pt-BR" sz="2000" dirty="0"/>
              <a:t> e jogador 2048 nas horas vagas.</a:t>
            </a:r>
          </a:p>
        </p:txBody>
      </p:sp>
      <p:sp>
        <p:nvSpPr>
          <p:cNvPr id="4" name="AutoShape 4" descr="https://dyn.web.whatsapp.com/pp?e=https%3A%2F%2Fpps.whatsapp.net%2Fv%2Ft61.11540-24%2F26583455_2039106053015336_9048684601551093760_n.jpg%3Foe%3D5A5B5509%26oh%3Debdb1d5742632e379e877fc529545811&amp;t=l&amp;u=558498637490%40c.us&amp;i=1515658829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3" t="4555" r="23461" b="44068"/>
          <a:stretch/>
        </p:blipFill>
        <p:spPr>
          <a:xfrm>
            <a:off x="1845940" y="1203029"/>
            <a:ext cx="3395238" cy="33860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8" t="6250" r="4937" b="61112"/>
          <a:stretch/>
        </p:blipFill>
        <p:spPr>
          <a:xfrm>
            <a:off x="7242213" y="1052736"/>
            <a:ext cx="3528393" cy="33843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0624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Exercício 1 – BLINK 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30077" t="20470" r="30076" b="15547"/>
          <a:stretch/>
        </p:blipFill>
        <p:spPr>
          <a:xfrm>
            <a:off x="1413892" y="1666202"/>
            <a:ext cx="5400600" cy="4875541"/>
          </a:xfrm>
          <a:prstGeom prst="rect">
            <a:avLst/>
          </a:prstGeom>
        </p:spPr>
      </p:pic>
      <p:pic>
        <p:nvPicPr>
          <p:cNvPr id="4" name="Picture 2" descr="Resultado de imagem para led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40" y="2382807"/>
            <a:ext cx="2952328" cy="246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sultado de imagem para resistor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57572">
            <a:off x="9690796" y="3234902"/>
            <a:ext cx="1800200" cy="9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468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0790" t="26204" r="42645" b="15720"/>
          <a:stretch/>
        </p:blipFill>
        <p:spPr>
          <a:xfrm>
            <a:off x="7318548" y="1639387"/>
            <a:ext cx="3988358" cy="4902356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Exercício 1 – BLINK 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30077" t="20470" r="30076" b="15547"/>
          <a:stretch/>
        </p:blipFill>
        <p:spPr>
          <a:xfrm>
            <a:off x="1413892" y="1666202"/>
            <a:ext cx="5400600" cy="487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4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 </a:t>
            </a:r>
            <a:r>
              <a:rPr lang="pt-BR" dirty="0" smtClean="0"/>
              <a:t>2 </a:t>
            </a:r>
            <a:r>
              <a:rPr lang="pt-BR" dirty="0"/>
              <a:t>- Semáforo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Objetivo: Replique o código de 1 único LED para 3 </a:t>
            </a:r>
            <a:r>
              <a:rPr lang="pt-BR" dirty="0" err="1"/>
              <a:t>LEDs</a:t>
            </a:r>
            <a:r>
              <a:rPr lang="pt-BR" dirty="0"/>
              <a:t>. Monte na sua </a:t>
            </a:r>
            <a:r>
              <a:rPr lang="pt-BR" dirty="0" err="1"/>
              <a:t>protoboard</a:t>
            </a:r>
            <a:r>
              <a:rPr lang="pt-BR" dirty="0"/>
              <a:t> as cores dos </a:t>
            </a:r>
            <a:r>
              <a:rPr lang="pt-BR" dirty="0" err="1"/>
              <a:t>LEDs</a:t>
            </a:r>
            <a:r>
              <a:rPr lang="pt-BR" dirty="0"/>
              <a:t> conforme um SEMÁFORO de trânsito.</a:t>
            </a:r>
          </a:p>
          <a:p>
            <a:r>
              <a:rPr lang="en-US" dirty="0"/>
              <a:t>Materiais:</a:t>
            </a:r>
          </a:p>
          <a:p>
            <a:pPr lvl="1"/>
            <a:r>
              <a:rPr lang="en-US" dirty="0"/>
              <a:t>3 LED’s</a:t>
            </a:r>
          </a:p>
          <a:p>
            <a:pPr lvl="1"/>
            <a:r>
              <a:rPr lang="en-US" dirty="0" err="1"/>
              <a:t>Protoboard</a:t>
            </a:r>
            <a:endParaRPr lang="en-US" dirty="0"/>
          </a:p>
          <a:p>
            <a:pPr lvl="1"/>
            <a:r>
              <a:rPr lang="en-US" dirty="0"/>
              <a:t>Jumpers</a:t>
            </a:r>
          </a:p>
          <a:p>
            <a:pPr lvl="1"/>
            <a:r>
              <a:rPr lang="en-US" dirty="0"/>
              <a:t>3 </a:t>
            </a:r>
            <a:r>
              <a:rPr lang="en-US" dirty="0" err="1"/>
              <a:t>Resistores</a:t>
            </a:r>
            <a:r>
              <a:rPr lang="en-US" dirty="0"/>
              <a:t> 220 ohm</a:t>
            </a:r>
          </a:p>
          <a:p>
            <a:pPr lvl="1"/>
            <a:r>
              <a:rPr lang="en-US" dirty="0"/>
              <a:t>Arduino</a:t>
            </a:r>
            <a:endParaRPr lang="pt-BR" dirty="0"/>
          </a:p>
          <a:p>
            <a:endParaRPr lang="pt-BR" dirty="0"/>
          </a:p>
        </p:txBody>
      </p:sp>
      <p:pic>
        <p:nvPicPr>
          <p:cNvPr id="1028" name="Picture 4" descr="Resultado de imagem para semáfor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588" y="1706880"/>
            <a:ext cx="2897278" cy="419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27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8883" y="163801"/>
            <a:ext cx="10360501" cy="1223963"/>
          </a:xfrm>
        </p:spPr>
        <p:txBody>
          <a:bodyPr/>
          <a:lstStyle/>
          <a:p>
            <a:r>
              <a:rPr lang="pt-BR" dirty="0"/>
              <a:t>Exercício </a:t>
            </a:r>
            <a:r>
              <a:rPr lang="pt-BR" dirty="0"/>
              <a:t>2</a:t>
            </a:r>
            <a:r>
              <a:rPr lang="pt-BR" dirty="0" smtClean="0"/>
              <a:t> </a:t>
            </a:r>
            <a:r>
              <a:rPr lang="pt-BR" dirty="0"/>
              <a:t>- Semáforo</a:t>
            </a:r>
          </a:p>
        </p:txBody>
      </p:sp>
      <p:pic>
        <p:nvPicPr>
          <p:cNvPr id="5" name="Picture 2" descr="Resultado de imagem para led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114" y="969937"/>
            <a:ext cx="2952328" cy="246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sultado de imagem para resistor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57572">
            <a:off x="8711862" y="4818126"/>
            <a:ext cx="1800200" cy="9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sultado de imagem para led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070" y="1465630"/>
            <a:ext cx="2952328" cy="246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m para led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472" y="1972460"/>
            <a:ext cx="2952328" cy="246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esultado de imagem para resistor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57572">
            <a:off x="8117159" y="4139218"/>
            <a:ext cx="1800200" cy="9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Resultado de imagem para resistor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57572">
            <a:off x="7385645" y="3486991"/>
            <a:ext cx="1800200" cy="9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semáforo arduin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49" t="536" r="721" b="5844"/>
          <a:stretch/>
        </p:blipFill>
        <p:spPr bwMode="auto">
          <a:xfrm>
            <a:off x="1982971" y="1465630"/>
            <a:ext cx="3456384" cy="511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43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Exercício </a:t>
            </a:r>
            <a:r>
              <a:rPr lang="pt-BR" smtClean="0"/>
              <a:t>2 </a:t>
            </a:r>
            <a:r>
              <a:rPr lang="pt-BR" dirty="0"/>
              <a:t>- Semáforo</a:t>
            </a:r>
          </a:p>
        </p:txBody>
      </p:sp>
      <p:pic>
        <p:nvPicPr>
          <p:cNvPr id="7" name="Picture 2" descr="Resultado de imagem para semáforo ardui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49" t="536" r="721" b="5844"/>
          <a:stretch/>
        </p:blipFill>
        <p:spPr bwMode="auto">
          <a:xfrm>
            <a:off x="1773932" y="1498600"/>
            <a:ext cx="3456384" cy="511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/>
          <a:srcRect l="191" t="14563" r="80992" b="44094"/>
          <a:stretch/>
        </p:blipFill>
        <p:spPr>
          <a:xfrm>
            <a:off x="6958508" y="1468693"/>
            <a:ext cx="4032448" cy="49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2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Exercício </a:t>
            </a:r>
            <a:r>
              <a:rPr lang="pt-BR" sz="4000" dirty="0"/>
              <a:t>3</a:t>
            </a:r>
            <a:r>
              <a:rPr lang="pt-BR" sz="4000" dirty="0" smtClean="0"/>
              <a:t> </a:t>
            </a:r>
            <a:r>
              <a:rPr lang="pt-BR" sz="4000" dirty="0"/>
              <a:t>- </a:t>
            </a:r>
            <a:r>
              <a:rPr lang="pt-BR" sz="4000" dirty="0" smtClean="0"/>
              <a:t>FADE</a:t>
            </a:r>
            <a:endParaRPr lang="pt-BR" sz="400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Objetivo: Fazer o LED piscar através da oscilação de sinal digital.</a:t>
            </a:r>
          </a:p>
          <a:p>
            <a:r>
              <a:rPr lang="en-US" dirty="0"/>
              <a:t>Materiais:</a:t>
            </a:r>
          </a:p>
          <a:p>
            <a:pPr lvl="1"/>
            <a:r>
              <a:rPr lang="en-US" dirty="0"/>
              <a:t>LED</a:t>
            </a:r>
          </a:p>
          <a:p>
            <a:pPr lvl="1"/>
            <a:r>
              <a:rPr lang="en-US" dirty="0" err="1"/>
              <a:t>Protoboard</a:t>
            </a:r>
            <a:endParaRPr lang="en-US" dirty="0"/>
          </a:p>
          <a:p>
            <a:pPr lvl="1"/>
            <a:r>
              <a:rPr lang="en-US" dirty="0"/>
              <a:t>Jumpers</a:t>
            </a:r>
          </a:p>
          <a:p>
            <a:pPr lvl="1"/>
            <a:r>
              <a:rPr lang="en-US" dirty="0"/>
              <a:t>Resistor 220 ohm</a:t>
            </a:r>
          </a:p>
          <a:p>
            <a:pPr lvl="1"/>
            <a:r>
              <a:rPr lang="en-US" dirty="0"/>
              <a:t>Arduino</a:t>
            </a:r>
            <a:endParaRPr lang="pt-BR" dirty="0"/>
          </a:p>
        </p:txBody>
      </p:sp>
      <p:pic>
        <p:nvPicPr>
          <p:cNvPr id="6" name="Imagem 5" descr="Uma imagem contendo objeto, verde&#10;&#10;Descrição gerada com alta confiança">
            <a:extLst>
              <a:ext uri="{FF2B5EF4-FFF2-40B4-BE49-F238E27FC236}">
                <a16:creationId xmlns:a16="http://schemas.microsoft.com/office/drawing/2014/main" id="{3C06E236-62E5-4DBA-866C-E1F5EF4E3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32" y="2072577"/>
            <a:ext cx="4248472" cy="318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8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Exercício </a:t>
            </a:r>
            <a:r>
              <a:rPr lang="pt-BR" sz="4000" dirty="0"/>
              <a:t>3</a:t>
            </a:r>
            <a:r>
              <a:rPr lang="pt-BR" sz="4000" dirty="0" smtClean="0"/>
              <a:t> - FADE</a:t>
            </a:r>
            <a:endParaRPr lang="pt-BR" sz="4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30077" t="20470" r="30076" b="15547"/>
          <a:stretch/>
        </p:blipFill>
        <p:spPr>
          <a:xfrm>
            <a:off x="1413892" y="1666202"/>
            <a:ext cx="5400600" cy="4875541"/>
          </a:xfrm>
          <a:prstGeom prst="rect">
            <a:avLst/>
          </a:prstGeom>
        </p:spPr>
      </p:pic>
      <p:pic>
        <p:nvPicPr>
          <p:cNvPr id="4" name="Picture 2" descr="Resultado de imagem para led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540" y="2382807"/>
            <a:ext cx="2952328" cy="246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sultado de imagem para resistor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57572">
            <a:off x="9690796" y="3234902"/>
            <a:ext cx="1800200" cy="9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87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Exercício </a:t>
            </a:r>
            <a:r>
              <a:rPr lang="pt-BR" sz="4000" dirty="0" smtClean="0"/>
              <a:t>3</a:t>
            </a:r>
            <a:r>
              <a:rPr lang="pt-BR" sz="4000" dirty="0" smtClean="0"/>
              <a:t> </a:t>
            </a:r>
            <a:r>
              <a:rPr lang="pt-BR" sz="4000" dirty="0"/>
              <a:t>- FADE </a:t>
            </a:r>
            <a:endParaRPr lang="pt-BR" sz="4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30077" t="20470" r="30076" b="15547"/>
          <a:stretch/>
        </p:blipFill>
        <p:spPr>
          <a:xfrm>
            <a:off x="1413892" y="1666202"/>
            <a:ext cx="5400600" cy="487554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" t="14709" r="65898" b="38135"/>
          <a:stretch/>
        </p:blipFill>
        <p:spPr>
          <a:xfrm>
            <a:off x="7030516" y="1988840"/>
            <a:ext cx="4847890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0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Exercício </a:t>
            </a:r>
            <a:r>
              <a:rPr lang="pt-BR" sz="4400" dirty="0"/>
              <a:t>4</a:t>
            </a:r>
            <a:r>
              <a:rPr lang="pt-BR" sz="4400" dirty="0" smtClean="0"/>
              <a:t> </a:t>
            </a:r>
            <a:r>
              <a:rPr lang="pt-BR" sz="4400" dirty="0"/>
              <a:t>- Botão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Objetivo: Ligar/Desligar um LED ao apertar o botão.</a:t>
            </a:r>
          </a:p>
          <a:p>
            <a:r>
              <a:rPr lang="pt-BR" dirty="0"/>
              <a:t>Materiais:</a:t>
            </a:r>
          </a:p>
          <a:p>
            <a:pPr lvl="1"/>
            <a:r>
              <a:rPr lang="pt-BR" dirty="0" err="1"/>
              <a:t>Protoboard</a:t>
            </a:r>
            <a:endParaRPr lang="pt-BR" dirty="0"/>
          </a:p>
          <a:p>
            <a:pPr lvl="1"/>
            <a:r>
              <a:rPr lang="pt-BR" dirty="0"/>
              <a:t>Jumpers</a:t>
            </a:r>
          </a:p>
          <a:p>
            <a:pPr lvl="1"/>
            <a:r>
              <a:rPr lang="pt-BR" dirty="0"/>
              <a:t>Resistor 220 ohm</a:t>
            </a:r>
          </a:p>
          <a:p>
            <a:pPr lvl="1"/>
            <a:r>
              <a:rPr lang="pt-BR" dirty="0"/>
              <a:t>Arduino</a:t>
            </a:r>
          </a:p>
          <a:p>
            <a:pPr lvl="1"/>
            <a:r>
              <a:rPr lang="pt-BR" dirty="0" err="1"/>
              <a:t>Push-button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426353" cy="4465320"/>
          </a:xfrm>
        </p:spPr>
        <p:txBody>
          <a:bodyPr/>
          <a:lstStyle/>
          <a:p>
            <a:r>
              <a:rPr lang="pt-BR" dirty="0" err="1"/>
              <a:t>Push-button</a:t>
            </a:r>
            <a:r>
              <a:rPr lang="pt-BR" dirty="0"/>
              <a:t>: um simples componente abre-fecha circuito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35611" t="27360" r="35057" b="36219"/>
          <a:stretch/>
        </p:blipFill>
        <p:spPr>
          <a:xfrm>
            <a:off x="7047204" y="2852936"/>
            <a:ext cx="4333357" cy="302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0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7118" t="24609" r="26394" b="10423"/>
          <a:stretch/>
        </p:blipFill>
        <p:spPr>
          <a:xfrm>
            <a:off x="1557908" y="1700808"/>
            <a:ext cx="5682086" cy="4464496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>
            <a:normAutofit/>
          </a:bodyPr>
          <a:lstStyle/>
          <a:p>
            <a:r>
              <a:rPr lang="pt-BR" sz="4400" dirty="0"/>
              <a:t>Exercício </a:t>
            </a:r>
            <a:r>
              <a:rPr lang="pt-BR" sz="4400" dirty="0" smtClean="0"/>
              <a:t>4 </a:t>
            </a:r>
            <a:r>
              <a:rPr lang="pt-BR" sz="4400" dirty="0"/>
              <a:t>- Botão</a:t>
            </a:r>
          </a:p>
        </p:txBody>
      </p:sp>
      <p:pic>
        <p:nvPicPr>
          <p:cNvPr id="7172" name="Picture 4" descr="Resultado de imagem para Push-button 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548" y="2258575"/>
            <a:ext cx="2592288" cy="195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m para led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516" y="2258575"/>
            <a:ext cx="3163491" cy="263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sultado de imagem para resistor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26956">
            <a:off x="9032680" y="4296658"/>
            <a:ext cx="1800200" cy="9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25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30667" y="99464"/>
            <a:ext cx="4803521" cy="1354163"/>
          </a:xfrm>
        </p:spPr>
        <p:txBody>
          <a:bodyPr rtlCol="0"/>
          <a:lstStyle/>
          <a:p>
            <a:pPr rtl="0"/>
            <a:r>
              <a:rPr lang="en-US" sz="4400" dirty="0" err="1"/>
              <a:t>Sumário</a:t>
            </a:r>
            <a:endParaRPr lang="en-US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1197868" y="1484784"/>
            <a:ext cx="10360501" cy="5040560"/>
          </a:xfrm>
        </p:spPr>
        <p:txBody>
          <a:bodyPr>
            <a:noAutofit/>
          </a:bodyPr>
          <a:lstStyle/>
          <a:p>
            <a:r>
              <a:rPr lang="pt-BR" dirty="0"/>
              <a:t>Arduino</a:t>
            </a:r>
          </a:p>
          <a:p>
            <a:pPr lvl="1"/>
            <a:r>
              <a:rPr lang="pt-BR" sz="2000" dirty="0"/>
              <a:t>Introdução</a:t>
            </a:r>
          </a:p>
          <a:p>
            <a:pPr lvl="1"/>
            <a:r>
              <a:rPr lang="pt-BR" sz="2000" dirty="0"/>
              <a:t>Funcionamento</a:t>
            </a:r>
          </a:p>
          <a:p>
            <a:r>
              <a:rPr lang="pt-BR" dirty="0"/>
              <a:t>Eletrônica Básica</a:t>
            </a:r>
          </a:p>
          <a:p>
            <a:pPr lvl="1"/>
            <a:r>
              <a:rPr lang="pt-BR" sz="2000" dirty="0"/>
              <a:t>Corrente</a:t>
            </a:r>
          </a:p>
          <a:p>
            <a:pPr lvl="1"/>
            <a:r>
              <a:rPr lang="pt-BR" sz="2000" dirty="0"/>
              <a:t>Tensão</a:t>
            </a:r>
          </a:p>
          <a:p>
            <a:pPr lvl="1"/>
            <a:r>
              <a:rPr lang="pt-BR" sz="2000" dirty="0"/>
              <a:t>Resistência</a:t>
            </a:r>
          </a:p>
          <a:p>
            <a:pPr lvl="1"/>
            <a:r>
              <a:rPr lang="pt-BR" sz="2000" dirty="0"/>
              <a:t>Circuito</a:t>
            </a:r>
          </a:p>
          <a:p>
            <a:r>
              <a:rPr lang="pt-BR" dirty="0"/>
              <a:t>Ambiente de Desenvolvimento</a:t>
            </a:r>
          </a:p>
          <a:p>
            <a:pPr lvl="1"/>
            <a:r>
              <a:rPr lang="pt-BR" sz="2000" dirty="0"/>
              <a:t>Programação</a:t>
            </a:r>
          </a:p>
          <a:p>
            <a:r>
              <a:rPr lang="pt-BR" dirty="0"/>
              <a:t>Exercícios práticos</a:t>
            </a:r>
          </a:p>
        </p:txBody>
      </p:sp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7118" t="24609" r="26394" b="10423"/>
          <a:stretch/>
        </p:blipFill>
        <p:spPr>
          <a:xfrm>
            <a:off x="1557908" y="1700808"/>
            <a:ext cx="5682086" cy="4608512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>
            <a:normAutofit/>
          </a:bodyPr>
          <a:lstStyle/>
          <a:p>
            <a:r>
              <a:rPr lang="pt-BR" sz="4400" dirty="0"/>
              <a:t>Exercício </a:t>
            </a:r>
            <a:r>
              <a:rPr lang="pt-BR" sz="4400" dirty="0" smtClean="0"/>
              <a:t>4 </a:t>
            </a:r>
            <a:r>
              <a:rPr lang="pt-BR" sz="4400" dirty="0"/>
              <a:t>- Botão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l="32099" t="22641" r="41336" b="14360"/>
          <a:stretch/>
        </p:blipFill>
        <p:spPr>
          <a:xfrm>
            <a:off x="7534573" y="1700808"/>
            <a:ext cx="3456384" cy="4608512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10630916" y="5013176"/>
            <a:ext cx="360041" cy="12961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346359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Exercício </a:t>
            </a:r>
            <a:r>
              <a:rPr lang="pt-BR" sz="4000" dirty="0" smtClean="0"/>
              <a:t>5 </a:t>
            </a:r>
            <a:r>
              <a:rPr lang="pt-BR" sz="4000" dirty="0"/>
              <a:t>– Intensidade de um LED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Objetivos: Montar um circuito capaz de modificar a intensidade da luz através da porta PWM.</a:t>
            </a:r>
          </a:p>
          <a:p>
            <a:r>
              <a:rPr lang="pt-BR" dirty="0"/>
              <a:t>Materiais:</a:t>
            </a:r>
          </a:p>
          <a:p>
            <a:pPr lvl="1"/>
            <a:r>
              <a:rPr lang="pt-BR" dirty="0"/>
              <a:t>LED</a:t>
            </a:r>
          </a:p>
          <a:p>
            <a:pPr lvl="1"/>
            <a:r>
              <a:rPr lang="pt-BR" dirty="0" err="1"/>
              <a:t>Protoboard</a:t>
            </a:r>
            <a:endParaRPr lang="pt-BR" dirty="0"/>
          </a:p>
          <a:p>
            <a:pPr lvl="1"/>
            <a:r>
              <a:rPr lang="pt-BR" dirty="0"/>
              <a:t>Jumpers</a:t>
            </a:r>
          </a:p>
          <a:p>
            <a:pPr lvl="1"/>
            <a:r>
              <a:rPr lang="pt-BR" dirty="0"/>
              <a:t>Resistor 220 ohm</a:t>
            </a:r>
          </a:p>
          <a:p>
            <a:pPr lvl="1"/>
            <a:r>
              <a:rPr lang="pt-BR" dirty="0"/>
              <a:t>Arduino</a:t>
            </a:r>
          </a:p>
          <a:p>
            <a:pPr lvl="1"/>
            <a:r>
              <a:rPr lang="pt-BR" dirty="0"/>
              <a:t>Potenciômetro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Potenciômetros: são resistores que possuem resistência ajustável, ao girar o eixo central.  Nesse exemplo, usaremos o potenciômetro como regulador de tensão sob o LED.</a:t>
            </a:r>
          </a:p>
        </p:txBody>
      </p:sp>
      <p:pic>
        <p:nvPicPr>
          <p:cNvPr id="6" name="Picture 4" descr="Resultado de imagem para potenciometro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30" y="4407457"/>
            <a:ext cx="1771830" cy="176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33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202192" y="116632"/>
            <a:ext cx="10360501" cy="1223963"/>
          </a:xfrm>
        </p:spPr>
        <p:txBody>
          <a:bodyPr>
            <a:normAutofit/>
          </a:bodyPr>
          <a:lstStyle/>
          <a:p>
            <a:r>
              <a:rPr lang="pt-BR" sz="4000" dirty="0"/>
              <a:t>Exercício </a:t>
            </a:r>
            <a:r>
              <a:rPr lang="pt-BR" sz="4000" dirty="0"/>
              <a:t>5</a:t>
            </a:r>
            <a:r>
              <a:rPr lang="pt-BR" sz="4000" dirty="0" smtClean="0"/>
              <a:t> </a:t>
            </a:r>
            <a:r>
              <a:rPr lang="pt-BR" sz="4000" dirty="0"/>
              <a:t>– Intensidade de um LED</a:t>
            </a:r>
          </a:p>
        </p:txBody>
      </p:sp>
      <p:pic>
        <p:nvPicPr>
          <p:cNvPr id="2" name="Espaço Reservado para Conteúdo 1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8312" t="22019" r="28558" b="13257"/>
          <a:stretch/>
        </p:blipFill>
        <p:spPr>
          <a:xfrm>
            <a:off x="1218882" y="1583694"/>
            <a:ext cx="5163561" cy="4356755"/>
          </a:xfrm>
          <a:prstGeom prst="rect">
            <a:avLst/>
          </a:prstGeom>
        </p:spPr>
      </p:pic>
      <p:pic>
        <p:nvPicPr>
          <p:cNvPr id="2050" name="Picture 2" descr="Resultado de imagem para led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08" y="2624837"/>
            <a:ext cx="3163491" cy="263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resistor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57572">
            <a:off x="8991113" y="4879437"/>
            <a:ext cx="1800200" cy="9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756" y="2527825"/>
            <a:ext cx="2631258" cy="180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839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202192" y="116632"/>
            <a:ext cx="10360501" cy="1223963"/>
          </a:xfrm>
        </p:spPr>
        <p:txBody>
          <a:bodyPr>
            <a:normAutofit/>
          </a:bodyPr>
          <a:lstStyle/>
          <a:p>
            <a:r>
              <a:rPr lang="pt-BR" sz="4000" dirty="0"/>
              <a:t>Exercício </a:t>
            </a:r>
            <a:r>
              <a:rPr lang="pt-BR" sz="4000" dirty="0" smtClean="0"/>
              <a:t>5 </a:t>
            </a:r>
            <a:r>
              <a:rPr lang="pt-BR" sz="4000" dirty="0" smtClean="0"/>
              <a:t>– </a:t>
            </a:r>
            <a:r>
              <a:rPr lang="pt-BR" sz="4000" dirty="0"/>
              <a:t>Intensidade de um LED</a:t>
            </a:r>
          </a:p>
        </p:txBody>
      </p:sp>
      <p:pic>
        <p:nvPicPr>
          <p:cNvPr id="2" name="Espaço Reservado para Conteúdo 1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8312" t="22019" r="28558" b="13257"/>
          <a:stretch/>
        </p:blipFill>
        <p:spPr>
          <a:xfrm>
            <a:off x="1218882" y="1583694"/>
            <a:ext cx="5163561" cy="4356755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84" y="1583694"/>
            <a:ext cx="4467849" cy="4410691"/>
          </a:xfrm>
        </p:spPr>
      </p:pic>
    </p:spTree>
    <p:extLst>
      <p:ext uri="{BB962C8B-B14F-4D97-AF65-F5344CB8AC3E}">
        <p14:creationId xmlns:p14="http://schemas.microsoft.com/office/powerpoint/2010/main" val="119717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Exercício </a:t>
            </a:r>
            <a:r>
              <a:rPr lang="pt-BR" sz="4000" dirty="0"/>
              <a:t>6</a:t>
            </a:r>
            <a:r>
              <a:rPr lang="pt-BR" sz="4000" dirty="0" smtClean="0"/>
              <a:t> </a:t>
            </a:r>
            <a:r>
              <a:rPr lang="pt-BR" sz="4000" dirty="0"/>
              <a:t>- Servo motor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Objetivo: Mover o </a:t>
            </a:r>
            <a:r>
              <a:rPr lang="pt-BR" dirty="0" err="1"/>
              <a:t>servomotor</a:t>
            </a:r>
            <a:r>
              <a:rPr lang="pt-BR" dirty="0"/>
              <a:t> ao </a:t>
            </a:r>
            <a:r>
              <a:rPr lang="pt-BR" dirty="0" err="1"/>
              <a:t>rotacionar</a:t>
            </a:r>
            <a:r>
              <a:rPr lang="pt-BR" dirty="0"/>
              <a:t> o eixo do potenciômetro.</a:t>
            </a:r>
          </a:p>
          <a:p>
            <a:r>
              <a:rPr lang="pt-BR" dirty="0"/>
              <a:t>Materiais:</a:t>
            </a:r>
          </a:p>
          <a:p>
            <a:pPr lvl="1"/>
            <a:r>
              <a:rPr lang="pt-BR" dirty="0"/>
              <a:t>Potenciômetro</a:t>
            </a:r>
          </a:p>
          <a:p>
            <a:pPr lvl="1"/>
            <a:r>
              <a:rPr lang="pt-BR" dirty="0" err="1"/>
              <a:t>Protoboard</a:t>
            </a:r>
            <a:endParaRPr lang="pt-BR" dirty="0"/>
          </a:p>
          <a:p>
            <a:pPr lvl="1"/>
            <a:r>
              <a:rPr lang="pt-BR" dirty="0"/>
              <a:t>Jumpers</a:t>
            </a:r>
          </a:p>
          <a:p>
            <a:pPr lvl="1"/>
            <a:r>
              <a:rPr lang="pt-BR" dirty="0"/>
              <a:t>Arduino</a:t>
            </a:r>
          </a:p>
          <a:p>
            <a:pPr lvl="1"/>
            <a:r>
              <a:rPr lang="pt-BR" dirty="0" err="1"/>
              <a:t>Servomotor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2"/>
          </p:nvPr>
        </p:nvSpPr>
        <p:spPr>
          <a:xfrm>
            <a:off x="6510546" y="1706880"/>
            <a:ext cx="5078677" cy="2946256"/>
          </a:xfrm>
        </p:spPr>
        <p:txBody>
          <a:bodyPr>
            <a:normAutofit/>
          </a:bodyPr>
          <a:lstStyle/>
          <a:p>
            <a:r>
              <a:rPr lang="pt-BR" dirty="0" err="1"/>
              <a:t>Servomotor</a:t>
            </a:r>
            <a:r>
              <a:rPr lang="pt-BR" dirty="0"/>
              <a:t>: um componente, eletromecânico, que apresenta movimento proporcional a um comando. O eixo dos servo motores possui a liberdade de cerca de </a:t>
            </a:r>
            <a:r>
              <a:rPr lang="pt-BR" dirty="0" smtClean="0"/>
              <a:t>180° </a:t>
            </a:r>
            <a:r>
              <a:rPr lang="pt-BR" dirty="0"/>
              <a:t>graus.</a:t>
            </a:r>
          </a:p>
        </p:txBody>
      </p:sp>
      <p:pic>
        <p:nvPicPr>
          <p:cNvPr id="4098" name="Picture 2" descr="Resultado de imagem para servo motor 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3" t="22042" r="24380" b="23119"/>
          <a:stretch/>
        </p:blipFill>
        <p:spPr bwMode="auto">
          <a:xfrm>
            <a:off x="4366220" y="3573016"/>
            <a:ext cx="3702118" cy="299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39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7671" t="21626" r="28054" b="20297"/>
          <a:stretch/>
        </p:blipFill>
        <p:spPr>
          <a:xfrm>
            <a:off x="1218883" y="1675169"/>
            <a:ext cx="5858278" cy="4320480"/>
          </a:xfrm>
          <a:prstGeom prst="rect">
            <a:avLst/>
          </a:prstGeom>
        </p:spPr>
      </p:pic>
      <p:sp>
        <p:nvSpPr>
          <p:cNvPr id="6" name="Título 2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>
            <a:normAutofit/>
          </a:bodyPr>
          <a:lstStyle/>
          <a:p>
            <a:r>
              <a:rPr lang="pt-BR" sz="4000" dirty="0"/>
              <a:t>Exercício </a:t>
            </a:r>
            <a:r>
              <a:rPr lang="pt-BR" sz="4000" dirty="0"/>
              <a:t>6</a:t>
            </a:r>
            <a:r>
              <a:rPr lang="pt-BR" sz="4000" dirty="0" smtClean="0"/>
              <a:t> </a:t>
            </a:r>
            <a:r>
              <a:rPr lang="pt-BR" sz="4000" dirty="0"/>
              <a:t>- Servo motor</a:t>
            </a:r>
          </a:p>
        </p:txBody>
      </p:sp>
      <p:pic>
        <p:nvPicPr>
          <p:cNvPr id="4" name="Picture 8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636" y="2348880"/>
            <a:ext cx="2088232" cy="1429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sultado de imagem para servomotor 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864" y="3080836"/>
            <a:ext cx="3016007" cy="199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6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Exercício </a:t>
            </a:r>
            <a:r>
              <a:rPr lang="pt-BR" sz="4000" dirty="0"/>
              <a:t>6</a:t>
            </a:r>
            <a:r>
              <a:rPr lang="pt-BR" sz="4000" dirty="0" smtClean="0"/>
              <a:t> </a:t>
            </a:r>
            <a:r>
              <a:rPr lang="pt-BR" sz="4000" dirty="0"/>
              <a:t>- Servo motor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27671" t="21626" r="28054" b="20297"/>
          <a:stretch/>
        </p:blipFill>
        <p:spPr>
          <a:xfrm>
            <a:off x="1218883" y="1675169"/>
            <a:ext cx="5858278" cy="432048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l="30630" t="17514" r="42805" b="23423"/>
          <a:stretch/>
        </p:blipFill>
        <p:spPr>
          <a:xfrm>
            <a:off x="7534572" y="1700808"/>
            <a:ext cx="3456384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7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60" y="764704"/>
            <a:ext cx="6552728" cy="5428720"/>
          </a:xfrm>
        </p:spPr>
      </p:pic>
    </p:spTree>
    <p:extLst>
      <p:ext uri="{BB962C8B-B14F-4D97-AF65-F5344CB8AC3E}">
        <p14:creationId xmlns:p14="http://schemas.microsoft.com/office/powerpoint/2010/main" val="253467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4397301"/>
            <a:ext cx="12188825" cy="863923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/>
              <a:t>OBRIGADO!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7003787" y="2046928"/>
            <a:ext cx="1520939" cy="71400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nathecia</a:t>
            </a: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9797" r="63049" b="9590"/>
          <a:stretch/>
        </p:blipFill>
        <p:spPr bwMode="auto">
          <a:xfrm>
            <a:off x="6432165" y="2044494"/>
            <a:ext cx="576064" cy="61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m relacionada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7" t="19797" r="63049" b="9590"/>
          <a:stretch/>
        </p:blipFill>
        <p:spPr bwMode="auto">
          <a:xfrm>
            <a:off x="2535228" y="2049338"/>
            <a:ext cx="576064" cy="61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2"/>
          <p:cNvSpPr txBox="1">
            <a:spLocks/>
          </p:cNvSpPr>
          <p:nvPr/>
        </p:nvSpPr>
        <p:spPr>
          <a:xfrm>
            <a:off x="0" y="256241"/>
            <a:ext cx="12188825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000" dirty="0"/>
              <a:t>CONTATO</a:t>
            </a:r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3111292" y="2010355"/>
            <a:ext cx="1883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alcimarbmx</a:t>
            </a:r>
            <a:endParaRPr lang="pt-BR" dirty="0"/>
          </a:p>
        </p:txBody>
      </p:sp>
      <p:pic>
        <p:nvPicPr>
          <p:cNvPr id="8194" name="Picture 2" descr="Resultado de imagem para telegram  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147" y="2759801"/>
            <a:ext cx="470740" cy="47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m para telegram  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165" y="2760936"/>
            <a:ext cx="435840" cy="43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7007135" y="2759801"/>
            <a:ext cx="1520939" cy="71400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nathecia</a:t>
            </a:r>
          </a:p>
        </p:txBody>
      </p:sp>
      <p:pic>
        <p:nvPicPr>
          <p:cNvPr id="8196" name="Picture 4" descr="Resultado de imagem para instagram 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6" t="33530" r="17055"/>
          <a:stretch/>
        </p:blipFill>
        <p:spPr bwMode="auto">
          <a:xfrm>
            <a:off x="6461435" y="3368831"/>
            <a:ext cx="517524" cy="56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sultado de imagem para instagram png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6" t="33530" r="17055"/>
          <a:stretch/>
        </p:blipFill>
        <p:spPr bwMode="auto">
          <a:xfrm>
            <a:off x="2578930" y="3328936"/>
            <a:ext cx="488659" cy="53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7023229" y="3368831"/>
            <a:ext cx="2527567" cy="7140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natheciacunha</a:t>
            </a:r>
            <a:endParaRPr lang="pt-BR" sz="2400" dirty="0"/>
          </a:p>
        </p:txBody>
      </p:sp>
      <p:sp>
        <p:nvSpPr>
          <p:cNvPr id="14" name="Retângulo 13"/>
          <p:cNvSpPr/>
          <p:nvPr/>
        </p:nvSpPr>
        <p:spPr>
          <a:xfrm>
            <a:off x="3111292" y="3329685"/>
            <a:ext cx="20632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alcimar_bmx</a:t>
            </a:r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3086810" y="2714258"/>
            <a:ext cx="20632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/>
              <a:t>alcimar_bmx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865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52" y="1052736"/>
            <a:ext cx="6131905" cy="451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7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A Final de Contas o Que é o Arduino?</a:t>
            </a:r>
          </a:p>
        </p:txBody>
      </p:sp>
      <p:pic>
        <p:nvPicPr>
          <p:cNvPr id="6146" name="Picture 2" descr="Resultado de imagem para arduino simbolo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604" y="2394791"/>
            <a:ext cx="2669262" cy="280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arduino simbol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68" y="5013176"/>
            <a:ext cx="1728192" cy="117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 txBox="1">
            <a:spLocks/>
          </p:cNvSpPr>
          <p:nvPr/>
        </p:nvSpPr>
        <p:spPr>
          <a:xfrm>
            <a:off x="1229776" y="1858640"/>
            <a:ext cx="6736844" cy="3012611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Plataforma Open-</a:t>
            </a:r>
            <a:r>
              <a:rPr lang="pt-BR" dirty="0" err="1"/>
              <a:t>Source</a:t>
            </a:r>
            <a:r>
              <a:rPr lang="pt-BR" dirty="0"/>
              <a:t> de prototipagem eletrônica com hardware e software flexíveis e fáceis de usar.</a:t>
            </a:r>
          </a:p>
          <a:p>
            <a:r>
              <a:rPr lang="pt-BR" dirty="0" smtClean="0"/>
              <a:t>Dividido </a:t>
            </a:r>
            <a:r>
              <a:rPr lang="pt-BR" dirty="0"/>
              <a:t>em dois componentes:</a:t>
            </a:r>
          </a:p>
          <a:p>
            <a:pPr lvl="1"/>
            <a:r>
              <a:rPr lang="pt-BR" dirty="0"/>
              <a:t>A Placa -&gt; Hardware, Construir Projetos</a:t>
            </a:r>
          </a:p>
          <a:p>
            <a:pPr lvl="1"/>
            <a:r>
              <a:rPr lang="pt-BR" dirty="0"/>
              <a:t>IDE Arduino -&gt; Software, Código.</a:t>
            </a:r>
          </a:p>
        </p:txBody>
      </p:sp>
    </p:spTree>
    <p:extLst>
      <p:ext uri="{BB962C8B-B14F-4D97-AF65-F5344CB8AC3E}">
        <p14:creationId xmlns:p14="http://schemas.microsoft.com/office/powerpoint/2010/main" val="197502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arduino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155" y="523805"/>
            <a:ext cx="4176464" cy="325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arduino mega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33" y="2924944"/>
            <a:ext cx="4320480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Resultado de imagem para arduino nano 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6" name="Picture 12" descr="Resultado de imagem para arduino nano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164" y="1847659"/>
            <a:ext cx="4536504" cy="3402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m para arduino lilypad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758" y="3843957"/>
            <a:ext cx="2482453" cy="248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m para arduino pro mini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13" y="3600624"/>
            <a:ext cx="3298825" cy="329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m para arduino esplora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894" y="-316346"/>
            <a:ext cx="3899148" cy="389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97868" y="260648"/>
            <a:ext cx="10360501" cy="1223963"/>
          </a:xfrm>
        </p:spPr>
        <p:txBody>
          <a:bodyPr>
            <a:normAutofit/>
          </a:bodyPr>
          <a:lstStyle/>
          <a:p>
            <a:r>
              <a:rPr lang="pt-BR" sz="4400" dirty="0"/>
              <a:t>Funcionamento:</a:t>
            </a:r>
          </a:p>
        </p:txBody>
      </p:sp>
      <p:pic>
        <p:nvPicPr>
          <p:cNvPr id="3" name="Picture 4" descr="Resultado de imagem para arduin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348" y="1800366"/>
            <a:ext cx="6040021" cy="427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3"/>
          <p:cNvSpPr txBox="1">
            <a:spLocks/>
          </p:cNvSpPr>
          <p:nvPr/>
        </p:nvSpPr>
        <p:spPr>
          <a:xfrm>
            <a:off x="1218883" y="1706880"/>
            <a:ext cx="5078677" cy="4465320"/>
          </a:xfrm>
          <a:prstGeom prst="rect">
            <a:avLst/>
          </a:prstGeom>
        </p:spPr>
        <p:txBody>
          <a:bodyPr/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Portas:</a:t>
            </a:r>
          </a:p>
          <a:p>
            <a:pPr lvl="1"/>
            <a:r>
              <a:rPr lang="pt-BR" dirty="0"/>
              <a:t>14 Entradas e Saídas Digitais;</a:t>
            </a:r>
          </a:p>
          <a:p>
            <a:pPr lvl="1"/>
            <a:r>
              <a:rPr lang="pt-BR" dirty="0"/>
              <a:t>6 Entradas Analógicas;</a:t>
            </a:r>
          </a:p>
          <a:p>
            <a:r>
              <a:rPr lang="pt-BR" dirty="0"/>
              <a:t>Alimentação:</a:t>
            </a:r>
          </a:p>
          <a:p>
            <a:pPr lvl="1"/>
            <a:r>
              <a:rPr lang="pt-BR" dirty="0"/>
              <a:t>VCC 5 Volts;</a:t>
            </a:r>
          </a:p>
          <a:p>
            <a:pPr lvl="1"/>
            <a:r>
              <a:rPr lang="pt-BR" dirty="0"/>
              <a:t>GND Terra;</a:t>
            </a:r>
          </a:p>
          <a:p>
            <a:r>
              <a:rPr lang="pt-BR" dirty="0"/>
              <a:t>Botão Reset</a:t>
            </a:r>
          </a:p>
          <a:p>
            <a:r>
              <a:rPr lang="pt-BR" dirty="0"/>
              <a:t>32KB Para Programas;</a:t>
            </a:r>
          </a:p>
          <a:p>
            <a:r>
              <a:rPr lang="pt-BR" dirty="0"/>
              <a:t>Comunicação USB;</a:t>
            </a:r>
          </a:p>
        </p:txBody>
      </p:sp>
    </p:spTree>
    <p:extLst>
      <p:ext uri="{BB962C8B-B14F-4D97-AF65-F5344CB8AC3E}">
        <p14:creationId xmlns:p14="http://schemas.microsoft.com/office/powerpoint/2010/main" val="1277389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4602" y="1049350"/>
            <a:ext cx="10360501" cy="1223963"/>
          </a:xfrm>
        </p:spPr>
        <p:txBody>
          <a:bodyPr/>
          <a:lstStyle/>
          <a:p>
            <a:pPr algn="ctr"/>
            <a:r>
              <a:rPr lang="pt-BR" sz="4800" dirty="0"/>
              <a:t>PROJETOS</a:t>
            </a:r>
            <a:endParaRPr lang="pt-BR" dirty="0"/>
          </a:p>
        </p:txBody>
      </p:sp>
      <p:pic>
        <p:nvPicPr>
          <p:cNvPr id="8194" name="Picture 2" descr="Imagem relacionad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" r="18861"/>
          <a:stretch/>
        </p:blipFill>
        <p:spPr bwMode="auto">
          <a:xfrm>
            <a:off x="957483" y="1303753"/>
            <a:ext cx="3312368" cy="2349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m para projetos com ardu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388" y="3754008"/>
            <a:ext cx="3970412" cy="23266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541" y="1098682"/>
            <a:ext cx="3970412" cy="2349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636" y="2683454"/>
            <a:ext cx="3371850" cy="30289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56" y="3985169"/>
            <a:ext cx="3324225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3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254190" y="409098"/>
            <a:ext cx="10360501" cy="1223963"/>
          </a:xfrm>
        </p:spPr>
        <p:txBody>
          <a:bodyPr>
            <a:normAutofit/>
          </a:bodyPr>
          <a:lstStyle/>
          <a:p>
            <a:r>
              <a:rPr lang="pt-BR" sz="4400" dirty="0"/>
              <a:t>Eletrônica Básica: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1"/>
          </p:nvPr>
        </p:nvSpPr>
        <p:spPr>
          <a:xfrm>
            <a:off x="1254190" y="1988840"/>
            <a:ext cx="5078677" cy="4465320"/>
          </a:xfrm>
        </p:spPr>
        <p:txBody>
          <a:bodyPr/>
          <a:lstStyle/>
          <a:p>
            <a:r>
              <a:rPr lang="pt-BR" dirty="0"/>
              <a:t>Corrente (</a:t>
            </a:r>
            <a:r>
              <a:rPr lang="pt-BR" dirty="0" err="1"/>
              <a:t>amp</a:t>
            </a:r>
            <a:r>
              <a:rPr lang="pt-BR" dirty="0"/>
              <a:t>)</a:t>
            </a:r>
          </a:p>
          <a:p>
            <a:r>
              <a:rPr lang="pt-BR" dirty="0"/>
              <a:t>Tensão (volt)</a:t>
            </a:r>
          </a:p>
          <a:p>
            <a:r>
              <a:rPr lang="pt-BR" dirty="0"/>
              <a:t>Resistência (ohm)</a:t>
            </a:r>
          </a:p>
        </p:txBody>
      </p:sp>
      <p:pic>
        <p:nvPicPr>
          <p:cNvPr id="4098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388" y="1887312"/>
            <a:ext cx="5232773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7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nologia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Tema do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www.w3.org/XML/1998/namespace"/>
    <ds:schemaRef ds:uri="http://schemas.openxmlformats.org/package/2006/metadata/core-properties"/>
    <ds:schemaRef ds:uri="4873beb7-5857-4685-be1f-d57550cc96cc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com linhas de circuito triplas (widescreen)</Template>
  <TotalTime>1190</TotalTime>
  <Words>648</Words>
  <Application>Microsoft Office PowerPoint</Application>
  <PresentationFormat>Personalizar</PresentationFormat>
  <Paragraphs>152</Paragraphs>
  <Slides>38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1" baseType="lpstr">
      <vt:lpstr>Arial</vt:lpstr>
      <vt:lpstr>Calibri</vt:lpstr>
      <vt:lpstr>Tecnologia 16x9</vt:lpstr>
      <vt:lpstr>Minicurso</vt:lpstr>
      <vt:lpstr>Quem somos?</vt:lpstr>
      <vt:lpstr>Sumário</vt:lpstr>
      <vt:lpstr>Apresentação do PowerPoint</vt:lpstr>
      <vt:lpstr>A Final de Contas o Que é o Arduino?</vt:lpstr>
      <vt:lpstr>Apresentação do PowerPoint</vt:lpstr>
      <vt:lpstr>Funcionamento:</vt:lpstr>
      <vt:lpstr>PROJETOS</vt:lpstr>
      <vt:lpstr>Eletrônica Básica:</vt:lpstr>
      <vt:lpstr>Apresentação do PowerPoint</vt:lpstr>
      <vt:lpstr>Componentes:</vt:lpstr>
      <vt:lpstr>IDE - INTEGRATED DEVELOPMENT  ENVIRONMENT</vt:lpstr>
      <vt:lpstr>Ambiente de Desenvolvimento:</vt:lpstr>
      <vt:lpstr>Comandos:</vt:lpstr>
      <vt:lpstr>Não tenho Arduino, como irei praticar?</vt:lpstr>
      <vt:lpstr>https://circuits.io/</vt:lpstr>
      <vt:lpstr>Apresentação do PowerPoint</vt:lpstr>
      <vt:lpstr>Vamos começar ?</vt:lpstr>
      <vt:lpstr>Exercício 1 - BLINK</vt:lpstr>
      <vt:lpstr>Exercício 1 – BLINK </vt:lpstr>
      <vt:lpstr>Exercício 1 – BLINK </vt:lpstr>
      <vt:lpstr>Exercício 2 - Semáforo</vt:lpstr>
      <vt:lpstr>Exercício 2 - Semáforo</vt:lpstr>
      <vt:lpstr>Exercício 2 - Semáforo</vt:lpstr>
      <vt:lpstr>Exercício 3 - FADE</vt:lpstr>
      <vt:lpstr>Exercício 3 - FADE</vt:lpstr>
      <vt:lpstr>Exercício 3 - FADE </vt:lpstr>
      <vt:lpstr>Exercício 4 - Botão</vt:lpstr>
      <vt:lpstr>Exercício 4 - Botão</vt:lpstr>
      <vt:lpstr>Exercício 4 - Botão</vt:lpstr>
      <vt:lpstr>Exercício 5 – Intensidade de um LED</vt:lpstr>
      <vt:lpstr>Exercício 5 – Intensidade de um LED</vt:lpstr>
      <vt:lpstr>Exercício 5 – Intensidade de um LED</vt:lpstr>
      <vt:lpstr>Exercício 6 - Servo motor</vt:lpstr>
      <vt:lpstr>Exercício 6 - Servo motor</vt:lpstr>
      <vt:lpstr>Exercício 6 - Servo motor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Minicurso</dc:title>
  <dc:creator>Nathecia</dc:creator>
  <cp:lastModifiedBy>Nathecia</cp:lastModifiedBy>
  <cp:revision>62</cp:revision>
  <dcterms:created xsi:type="dcterms:W3CDTF">2018-01-10T18:47:01Z</dcterms:created>
  <dcterms:modified xsi:type="dcterms:W3CDTF">2018-03-01T16:34:05Z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